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8" r:id="rId3"/>
    <p:sldId id="261" r:id="rId4"/>
    <p:sldId id="260" r:id="rId5"/>
    <p:sldId id="305" r:id="rId6"/>
    <p:sldId id="276" r:id="rId7"/>
    <p:sldId id="310" r:id="rId8"/>
    <p:sldId id="275" r:id="rId9"/>
    <p:sldId id="264" r:id="rId10"/>
    <p:sldId id="306" r:id="rId11"/>
    <p:sldId id="270" r:id="rId12"/>
    <p:sldId id="267" r:id="rId13"/>
    <p:sldId id="281" r:id="rId14"/>
    <p:sldId id="309" r:id="rId15"/>
    <p:sldId id="308" r:id="rId16"/>
    <p:sldId id="259" r:id="rId17"/>
  </p:sldIdLst>
  <p:sldSz cx="9144000" cy="5143500" type="screen16x9"/>
  <p:notesSz cx="6858000" cy="9144000"/>
  <p:embeddedFontLst>
    <p:embeddedFont>
      <p:font typeface="Montserrat ExtraLight" panose="020B0604020202020204" charset="0"/>
      <p:regular r:id="rId19"/>
      <p:bold r:id="rId20"/>
      <p:italic r:id="rId21"/>
      <p:boldItalic r:id="rId22"/>
    </p:embeddedFont>
    <p:embeddedFont>
      <p:font typeface="Montserrat ExtraBold" panose="020B0604020202020204" charset="0"/>
      <p:bold r:id="rId23"/>
      <p:bold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202603-63BD-4CE7-BB52-BA361D9421D3}">
  <a:tblStyle styleId="{63202603-63BD-4CE7-BB52-BA361D9421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45109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456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35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281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902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48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40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848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698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388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238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413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529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853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463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66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6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0" r:id="rId5"/>
    <p:sldLayoutId id="2147483661" r:id="rId6"/>
    <p:sldLayoutId id="2147483662" r:id="rId7"/>
    <p:sldLayoutId id="2147483664" r:id="rId8"/>
    <p:sldLayoutId id="2147483665" r:id="rId9"/>
    <p:sldLayoutId id="2147483666" r:id="rId10"/>
    <p:sldLayoutId id="2147483670" r:id="rId11"/>
    <p:sldLayoutId id="2147483671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f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Targeting Device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Student: Petru </a:t>
            </a:r>
            <a:r>
              <a:rPr lang="ro-RO" dirty="0"/>
              <a:t>MUȘAT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Coordinator: Prof. Dr. </a:t>
            </a:r>
            <a:r>
              <a:rPr lang="en-US" dirty="0" err="1"/>
              <a:t>Ing</a:t>
            </a:r>
            <a:r>
              <a:rPr lang="en-US" dirty="0"/>
              <a:t>. </a:t>
            </a:r>
            <a:r>
              <a:rPr lang="en-US" dirty="0" err="1"/>
              <a:t>Bujor</a:t>
            </a:r>
            <a:r>
              <a:rPr lang="en-US" dirty="0"/>
              <a:t> P</a:t>
            </a:r>
            <a:r>
              <a:rPr lang="ro-RO" dirty="0"/>
              <a:t>ĂVĂLOIU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Diploma Project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453847"/>
            <a:ext cx="4344279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DEVELOPEMENT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3114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4103" y="303222"/>
            <a:ext cx="2317097" cy="350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Movement testing</a:t>
            </a:r>
            <a:endParaRPr sz="1600" dirty="0"/>
          </a:p>
        </p:txBody>
      </p:sp>
      <p:cxnSp>
        <p:nvCxnSpPr>
          <p:cNvPr id="366" name="Google Shape;366;p52"/>
          <p:cNvCxnSpPr>
            <a:cxnSpLocks/>
          </p:cNvCxnSpPr>
          <p:nvPr/>
        </p:nvCxnSpPr>
        <p:spPr>
          <a:xfrm>
            <a:off x="934103" y="303222"/>
            <a:ext cx="210138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365;p52"/>
          <p:cNvSpPr txBox="1">
            <a:spLocks/>
          </p:cNvSpPr>
          <p:nvPr/>
        </p:nvSpPr>
        <p:spPr>
          <a:xfrm>
            <a:off x="981247" y="2818651"/>
            <a:ext cx="2763000" cy="35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sz="1600" dirty="0"/>
              <a:t>Communication testing</a:t>
            </a:r>
          </a:p>
        </p:txBody>
      </p:sp>
      <p:cxnSp>
        <p:nvCxnSpPr>
          <p:cNvPr id="6" name="Google Shape;366;p52"/>
          <p:cNvCxnSpPr>
            <a:cxnSpLocks/>
          </p:cNvCxnSpPr>
          <p:nvPr/>
        </p:nvCxnSpPr>
        <p:spPr>
          <a:xfrm>
            <a:off x="951780" y="2818651"/>
            <a:ext cx="279246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Left-Right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0509" y="303222"/>
            <a:ext cx="4138332" cy="234245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951780" y="3235170"/>
            <a:ext cx="4368067" cy="149703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6782349" y="3229509"/>
            <a:ext cx="1436492" cy="1490402"/>
          </a:xfrm>
          <a:prstGeom prst="rect">
            <a:avLst/>
          </a:prstGeom>
        </p:spPr>
      </p:pic>
      <p:sp>
        <p:nvSpPr>
          <p:cNvPr id="21" name="Google Shape;2299;p73"/>
          <p:cNvSpPr/>
          <p:nvPr/>
        </p:nvSpPr>
        <p:spPr>
          <a:xfrm>
            <a:off x="5666821" y="3858580"/>
            <a:ext cx="264518" cy="208778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00;p73"/>
          <p:cNvSpPr/>
          <p:nvPr/>
        </p:nvSpPr>
        <p:spPr>
          <a:xfrm>
            <a:off x="5901243" y="3860675"/>
            <a:ext cx="264518" cy="208778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3" name="Google Shape;2301;p73"/>
          <p:cNvSpPr/>
          <p:nvPr/>
        </p:nvSpPr>
        <p:spPr>
          <a:xfrm>
            <a:off x="6135665" y="3858580"/>
            <a:ext cx="264518" cy="208778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6FB7804-2A78-CEC2-8C4B-71B2922EB011}"/>
              </a:ext>
            </a:extLst>
          </p:cNvPr>
          <p:cNvSpPr txBox="1"/>
          <p:nvPr/>
        </p:nvSpPr>
        <p:spPr>
          <a:xfrm>
            <a:off x="934103" y="853632"/>
            <a:ext cx="23170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algn="just">
              <a:buClr>
                <a:srgbClr val="FFFFFF"/>
              </a:buClr>
              <a:buSzPts val="1400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The video to the right showcases testing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 the servomotors using a joystick.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34030" y="2151832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tx2"/>
                </a:solidFill>
              </a:rPr>
              <a:t>DEMO TIME</a:t>
            </a:r>
            <a:endParaRPr dirty="0">
              <a:solidFill>
                <a:schemeClr val="tx2"/>
              </a:solidFill>
            </a:endParaRPr>
          </a:p>
        </p:txBody>
      </p:sp>
      <p:cxnSp>
        <p:nvCxnSpPr>
          <p:cNvPr id="275" name="Google Shape;275;p49"/>
          <p:cNvCxnSpPr>
            <a:cxnSpLocks/>
          </p:cNvCxnSpPr>
          <p:nvPr/>
        </p:nvCxnSpPr>
        <p:spPr>
          <a:xfrm>
            <a:off x="2032731" y="3025271"/>
            <a:ext cx="50025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4" name="Google Shape;10692;p79"/>
          <p:cNvGrpSpPr/>
          <p:nvPr/>
        </p:nvGrpSpPr>
        <p:grpSpPr>
          <a:xfrm>
            <a:off x="2032731" y="2374809"/>
            <a:ext cx="468945" cy="449416"/>
            <a:chOff x="3584280" y="3699191"/>
            <a:chExt cx="358069" cy="317995"/>
          </a:xfrm>
          <a:solidFill>
            <a:schemeClr val="accent1"/>
          </a:solidFill>
        </p:grpSpPr>
        <p:sp>
          <p:nvSpPr>
            <p:cNvPr id="5" name="Google Shape;10693;p79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" name="Google Shape;10694;p79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" name="Google Shape;10695;p79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" name="Google Shape;10696;p79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Google Shape;10692;p79"/>
          <p:cNvGrpSpPr/>
          <p:nvPr/>
        </p:nvGrpSpPr>
        <p:grpSpPr>
          <a:xfrm>
            <a:off x="6566357" y="2374539"/>
            <a:ext cx="468945" cy="449416"/>
            <a:chOff x="3584280" y="3699191"/>
            <a:chExt cx="358069" cy="317995"/>
          </a:xfrm>
          <a:solidFill>
            <a:schemeClr val="tx2"/>
          </a:solidFill>
        </p:grpSpPr>
        <p:sp>
          <p:nvSpPr>
            <p:cNvPr id="10" name="Google Shape;10693;p79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94;p79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5;p79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96;p79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8" name="Google Shape;2108;p63"/>
          <p:cNvCxnSpPr/>
          <p:nvPr/>
        </p:nvCxnSpPr>
        <p:spPr>
          <a:xfrm>
            <a:off x="4558843" y="706646"/>
            <a:ext cx="13157" cy="382442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65154" y="403946"/>
            <a:ext cx="1650086" cy="605400"/>
          </a:xfrm>
        </p:spPr>
        <p:txBody>
          <a:bodyPr/>
          <a:lstStyle/>
          <a:p>
            <a:pPr algn="ctr"/>
            <a:r>
              <a:rPr lang="en-US" dirty="0"/>
              <a:t>Outside view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>
          <a:xfrm>
            <a:off x="5323462" y="403946"/>
            <a:ext cx="2276470" cy="605400"/>
          </a:xfrm>
        </p:spPr>
        <p:txBody>
          <a:bodyPr/>
          <a:lstStyle/>
          <a:p>
            <a:pPr algn="ctr"/>
            <a:r>
              <a:rPr lang="en-US" dirty="0"/>
              <a:t>Application view</a:t>
            </a:r>
          </a:p>
        </p:txBody>
      </p:sp>
      <p:cxnSp>
        <p:nvCxnSpPr>
          <p:cNvPr id="23" name="Google Shape;2108;p63"/>
          <p:cNvCxnSpPr/>
          <p:nvPr/>
        </p:nvCxnSpPr>
        <p:spPr>
          <a:xfrm flipH="1" flipV="1">
            <a:off x="5702438" y="867830"/>
            <a:ext cx="1650086" cy="69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6" name="Google Shape;2108;p63"/>
          <p:cNvCxnSpPr/>
          <p:nvPr/>
        </p:nvCxnSpPr>
        <p:spPr>
          <a:xfrm flipH="1" flipV="1">
            <a:off x="1865154" y="854875"/>
            <a:ext cx="1650086" cy="69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77" y="1003762"/>
            <a:ext cx="1648747" cy="3457399"/>
          </a:xfrm>
          <a:prstGeom prst="rect">
            <a:avLst/>
          </a:prstGeom>
        </p:spPr>
      </p:pic>
      <p:pic>
        <p:nvPicPr>
          <p:cNvPr id="15" name="WhatsApp Video 2024-06-29 at 23.52.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8322" y="1006554"/>
            <a:ext cx="1943750" cy="3454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8" name="Google Shape;2108;p63"/>
          <p:cNvCxnSpPr/>
          <p:nvPr/>
        </p:nvCxnSpPr>
        <p:spPr>
          <a:xfrm>
            <a:off x="4558843" y="706646"/>
            <a:ext cx="13157" cy="382442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26397" y="403946"/>
            <a:ext cx="2727600" cy="605400"/>
          </a:xfrm>
        </p:spPr>
        <p:txBody>
          <a:bodyPr/>
          <a:lstStyle/>
          <a:p>
            <a:pPr algn="ctr"/>
            <a:r>
              <a:rPr lang="en-US" dirty="0"/>
              <a:t>Outside view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>
          <a:xfrm>
            <a:off x="5104476" y="403946"/>
            <a:ext cx="2727600" cy="605400"/>
          </a:xfrm>
        </p:spPr>
        <p:txBody>
          <a:bodyPr/>
          <a:lstStyle/>
          <a:p>
            <a:pPr algn="ctr"/>
            <a:r>
              <a:rPr lang="en-US" dirty="0"/>
              <a:t>Application view</a:t>
            </a:r>
          </a:p>
        </p:txBody>
      </p:sp>
      <p:cxnSp>
        <p:nvCxnSpPr>
          <p:cNvPr id="23" name="Google Shape;2108;p63"/>
          <p:cNvCxnSpPr/>
          <p:nvPr/>
        </p:nvCxnSpPr>
        <p:spPr>
          <a:xfrm flipH="1" flipV="1">
            <a:off x="5702438" y="867830"/>
            <a:ext cx="1650086" cy="69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6" name="Google Shape;2108;p63"/>
          <p:cNvCxnSpPr/>
          <p:nvPr/>
        </p:nvCxnSpPr>
        <p:spPr>
          <a:xfrm flipH="1" flipV="1">
            <a:off x="1865154" y="854875"/>
            <a:ext cx="1650086" cy="69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36" y="1003118"/>
            <a:ext cx="2597721" cy="3463627"/>
          </a:xfrm>
          <a:prstGeom prst="rect">
            <a:avLst/>
          </a:prstGeom>
        </p:spPr>
      </p:pic>
      <p:pic>
        <p:nvPicPr>
          <p:cNvPr id="5" name="WhatsApp Video 2024-07-02 at 21.52.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3354" y="1003117"/>
            <a:ext cx="1568253" cy="34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453847"/>
            <a:ext cx="4065647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</a:t>
            </a:r>
            <a:r>
              <a:rPr lang="ro-RO" dirty="0"/>
              <a:t>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3682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453749" y="1907740"/>
            <a:ext cx="6098193" cy="1438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THANK YOU </a:t>
            </a:r>
            <a:br>
              <a:rPr lang="en-US" sz="3600" dirty="0"/>
            </a:br>
            <a:r>
              <a:rPr lang="en-US" sz="3600" dirty="0"/>
              <a:t>FOR YOUR ATTENTION!</a:t>
            </a:r>
            <a:endParaRPr sz="3600" dirty="0"/>
          </a:p>
        </p:txBody>
      </p:sp>
      <p:sp>
        <p:nvSpPr>
          <p:cNvPr id="6" name="Google Shape;1987;p56"/>
          <p:cNvSpPr txBox="1">
            <a:spLocks/>
          </p:cNvSpPr>
          <p:nvPr/>
        </p:nvSpPr>
        <p:spPr>
          <a:xfrm>
            <a:off x="3707528" y="3647062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/>
              <a:t>Any questions?</a:t>
            </a:r>
          </a:p>
        </p:txBody>
      </p:sp>
      <p:cxnSp>
        <p:nvCxnSpPr>
          <p:cNvPr id="7" name="Google Shape;1988;p56"/>
          <p:cNvCxnSpPr/>
          <p:nvPr/>
        </p:nvCxnSpPr>
        <p:spPr>
          <a:xfrm>
            <a:off x="4111478" y="339760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555069" y="1129019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291802" y="202545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/>
              <a:t>COMPONENTS</a:t>
            </a:r>
            <a:endParaRPr sz="16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41" y="202545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/>
              <a:t>DEVELOPEMENT</a:t>
            </a:r>
            <a:endParaRPr sz="16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555063" y="202545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/>
              <a:t>INTRODUCTION</a:t>
            </a:r>
            <a:endParaRPr sz="16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291805" y="1180579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38" y="1180579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389969" y="190447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126705" y="195603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38" y="195603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78;p40"/>
          <p:cNvSpPr txBox="1">
            <a:spLocks/>
          </p:cNvSpPr>
          <p:nvPr/>
        </p:nvSpPr>
        <p:spPr>
          <a:xfrm>
            <a:off x="2059705" y="2861368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ro-RO" dirty="0"/>
              <a:t>4</a:t>
            </a:r>
            <a:endParaRPr lang="en" dirty="0"/>
          </a:p>
        </p:txBody>
      </p:sp>
      <p:sp>
        <p:nvSpPr>
          <p:cNvPr id="17" name="Google Shape;183;p40"/>
          <p:cNvSpPr txBox="1">
            <a:spLocks/>
          </p:cNvSpPr>
          <p:nvPr/>
        </p:nvSpPr>
        <p:spPr>
          <a:xfrm>
            <a:off x="2059702" y="3706243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o-RO" dirty="0"/>
              <a:t>DEMO</a:t>
            </a:r>
            <a:endParaRPr lang="en-US" dirty="0"/>
          </a:p>
        </p:txBody>
      </p:sp>
      <p:cxnSp>
        <p:nvCxnSpPr>
          <p:cNvPr id="18" name="Google Shape;187;p40"/>
          <p:cNvCxnSpPr/>
          <p:nvPr/>
        </p:nvCxnSpPr>
        <p:spPr>
          <a:xfrm>
            <a:off x="2894605" y="363682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178;p40"/>
          <p:cNvSpPr txBox="1">
            <a:spLocks/>
          </p:cNvSpPr>
          <p:nvPr/>
        </p:nvSpPr>
        <p:spPr>
          <a:xfrm>
            <a:off x="4523905" y="2861368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ro-RO" dirty="0"/>
              <a:t>5</a:t>
            </a:r>
            <a:endParaRPr lang="en" dirty="0"/>
          </a:p>
        </p:txBody>
      </p:sp>
      <p:sp>
        <p:nvSpPr>
          <p:cNvPr id="20" name="Google Shape;183;p40"/>
          <p:cNvSpPr txBox="1">
            <a:spLocks/>
          </p:cNvSpPr>
          <p:nvPr/>
        </p:nvSpPr>
        <p:spPr>
          <a:xfrm>
            <a:off x="4523902" y="3706243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o-RO" dirty="0"/>
              <a:t>CONCLUSION</a:t>
            </a:r>
            <a:endParaRPr lang="en-US" dirty="0"/>
          </a:p>
        </p:txBody>
      </p:sp>
      <p:cxnSp>
        <p:nvCxnSpPr>
          <p:cNvPr id="21" name="Google Shape;187;p40"/>
          <p:cNvCxnSpPr/>
          <p:nvPr/>
        </p:nvCxnSpPr>
        <p:spPr>
          <a:xfrm>
            <a:off x="5358805" y="363682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453847"/>
            <a:ext cx="4065647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INTRODUCTION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516446" y="2496098"/>
            <a:ext cx="5023921" cy="1802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b="0" dirty="0">
                <a:solidFill>
                  <a:schemeClr val="bg1"/>
                </a:solidFill>
                <a:latin typeface="Arial" panose="020B0604020202020204" pitchFamily="34" charset="0"/>
              </a:rPr>
              <a:t>Airsoft does a great job at replicating MilSim situations, but I decided to take it a step even further.</a:t>
            </a:r>
            <a:br>
              <a:rPr lang="en-US" sz="1600" b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="0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600" b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="0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600" b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="0" dirty="0">
                <a:solidFill>
                  <a:schemeClr val="bg1"/>
                </a:solidFill>
                <a:latin typeface="Arial" panose="020B0604020202020204" pitchFamily="34" charset="0"/>
              </a:rPr>
              <a:t>The objective of the device is to defend an area without disclosing the user's location.</a:t>
            </a:r>
          </a:p>
        </p:txBody>
      </p:sp>
      <p:sp>
        <p:nvSpPr>
          <p:cNvPr id="3" name="Google Shape;1986;p56"/>
          <p:cNvSpPr txBox="1">
            <a:spLocks/>
          </p:cNvSpPr>
          <p:nvPr/>
        </p:nvSpPr>
        <p:spPr>
          <a:xfrm>
            <a:off x="516446" y="1184114"/>
            <a:ext cx="4055553" cy="60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>
                <a:solidFill>
                  <a:schemeClr val="tx2"/>
                </a:solidFill>
              </a:rPr>
              <a:t>About the project</a:t>
            </a:r>
          </a:p>
        </p:txBody>
      </p:sp>
      <p:cxnSp>
        <p:nvCxnSpPr>
          <p:cNvPr id="4" name="Google Shape;1988;p56"/>
          <p:cNvCxnSpPr>
            <a:cxnSpLocks/>
          </p:cNvCxnSpPr>
          <p:nvPr/>
        </p:nvCxnSpPr>
        <p:spPr>
          <a:xfrm>
            <a:off x="516447" y="1996406"/>
            <a:ext cx="40555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66" y="789022"/>
            <a:ext cx="2850294" cy="1396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67" y="2496098"/>
            <a:ext cx="2600119" cy="1950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6450904" y="3486739"/>
            <a:ext cx="1239266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02</a:t>
            </a:r>
            <a:endParaRPr sz="6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2098515" y="3504404"/>
            <a:ext cx="4053226" cy="581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COMPONENTS</a:t>
            </a:r>
            <a:endParaRPr sz="3600"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6301322" y="3286189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86822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Component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785307" y="3052625"/>
            <a:ext cx="189187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Microcontroller</a:t>
            </a:r>
            <a:endParaRPr sz="1600"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728761" y="3558825"/>
            <a:ext cx="2004957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Raspberry Pi Pico WH</a:t>
            </a:r>
            <a:endParaRPr sz="1100"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Servomotors</a:t>
            </a:r>
            <a:endParaRPr sz="1600"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2 for movement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 for firing</a:t>
            </a:r>
            <a:endParaRPr sz="1200"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Camera</a:t>
            </a:r>
            <a:endParaRPr sz="1600"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ESP32-CAM</a:t>
            </a:r>
            <a:endParaRPr sz="1100"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Chassis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3D Printed</a:t>
            </a:r>
            <a:endParaRPr sz="1100" dirty="0"/>
          </a:p>
        </p:txBody>
      </p:sp>
      <p:sp>
        <p:nvSpPr>
          <p:cNvPr id="2012" name="Google Shape;2012;p58"/>
          <p:cNvSpPr/>
          <p:nvPr/>
        </p:nvSpPr>
        <p:spPr>
          <a:xfrm>
            <a:off x="129797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3189850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697362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5081738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414022"/>
            <a:ext cx="359429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8" name="Google Shape;2016;p58"/>
          <p:cNvCxnSpPr/>
          <p:nvPr/>
        </p:nvCxnSpPr>
        <p:spPr>
          <a:xfrm flipV="1">
            <a:off x="1465307" y="3558825"/>
            <a:ext cx="531872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1" name="Google Shape;2016;p58"/>
          <p:cNvCxnSpPr/>
          <p:nvPr/>
        </p:nvCxnSpPr>
        <p:spPr>
          <a:xfrm flipV="1">
            <a:off x="3360114" y="3558825"/>
            <a:ext cx="531872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2" name="Google Shape;2016;p58"/>
          <p:cNvCxnSpPr/>
          <p:nvPr/>
        </p:nvCxnSpPr>
        <p:spPr>
          <a:xfrm flipV="1">
            <a:off x="5254921" y="3558825"/>
            <a:ext cx="531872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3" name="Google Shape;2016;p58"/>
          <p:cNvCxnSpPr/>
          <p:nvPr/>
        </p:nvCxnSpPr>
        <p:spPr>
          <a:xfrm flipV="1">
            <a:off x="7149728" y="3558825"/>
            <a:ext cx="531872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46" name="Google Shape;11525;p81"/>
          <p:cNvGrpSpPr/>
          <p:nvPr/>
        </p:nvGrpSpPr>
        <p:grpSpPr>
          <a:xfrm>
            <a:off x="5198664" y="2157625"/>
            <a:ext cx="638544" cy="630000"/>
            <a:chOff x="2656907" y="2439293"/>
            <a:chExt cx="332757" cy="332343"/>
          </a:xfrm>
          <a:solidFill>
            <a:schemeClr val="tx1"/>
          </a:solidFill>
        </p:grpSpPr>
        <p:sp>
          <p:nvSpPr>
            <p:cNvPr id="47" name="Google Shape;11526;p81"/>
            <p:cNvSpPr/>
            <p:nvPr/>
          </p:nvSpPr>
          <p:spPr>
            <a:xfrm>
              <a:off x="2868751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46" y="548"/>
                    <a:pt x="1346" y="834"/>
                  </a:cubicBezTo>
                  <a:cubicBezTo>
                    <a:pt x="1346" y="1120"/>
                    <a:pt x="1120" y="1334"/>
                    <a:pt x="834" y="1334"/>
                  </a:cubicBezTo>
                  <a:cubicBezTo>
                    <a:pt x="560" y="1334"/>
                    <a:pt x="334" y="1120"/>
                    <a:pt x="334" y="834"/>
                  </a:cubicBezTo>
                  <a:cubicBezTo>
                    <a:pt x="334" y="548"/>
                    <a:pt x="572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81" y="0"/>
                    <a:pt x="0" y="370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527;p81"/>
            <p:cNvSpPr/>
            <p:nvPr/>
          </p:nvSpPr>
          <p:spPr>
            <a:xfrm>
              <a:off x="2870661" y="2611703"/>
              <a:ext cx="68970" cy="49301"/>
            </a:xfrm>
            <a:custGeom>
              <a:avLst/>
              <a:gdLst/>
              <a:ahLst/>
              <a:cxnLst/>
              <a:rect l="l" t="t" r="r" b="b"/>
              <a:pathLst>
                <a:path w="2167" h="1549" extrusionOk="0">
                  <a:moveTo>
                    <a:pt x="774" y="1"/>
                  </a:moveTo>
                  <a:cubicBezTo>
                    <a:pt x="560" y="1"/>
                    <a:pt x="333" y="60"/>
                    <a:pt x="119" y="167"/>
                  </a:cubicBezTo>
                  <a:cubicBezTo>
                    <a:pt x="48" y="203"/>
                    <a:pt x="0" y="310"/>
                    <a:pt x="48" y="382"/>
                  </a:cubicBezTo>
                  <a:cubicBezTo>
                    <a:pt x="83" y="443"/>
                    <a:pt x="150" y="479"/>
                    <a:pt x="212" y="479"/>
                  </a:cubicBezTo>
                  <a:cubicBezTo>
                    <a:pt x="234" y="479"/>
                    <a:pt x="255" y="474"/>
                    <a:pt x="274" y="465"/>
                  </a:cubicBezTo>
                  <a:cubicBezTo>
                    <a:pt x="417" y="382"/>
                    <a:pt x="595" y="346"/>
                    <a:pt x="762" y="346"/>
                  </a:cubicBezTo>
                  <a:cubicBezTo>
                    <a:pt x="1286" y="346"/>
                    <a:pt x="1715" y="727"/>
                    <a:pt x="1786" y="1215"/>
                  </a:cubicBezTo>
                  <a:lnTo>
                    <a:pt x="762" y="1215"/>
                  </a:lnTo>
                  <a:cubicBezTo>
                    <a:pt x="679" y="1215"/>
                    <a:pt x="595" y="1298"/>
                    <a:pt x="595" y="1382"/>
                  </a:cubicBezTo>
                  <a:cubicBezTo>
                    <a:pt x="595" y="1477"/>
                    <a:pt x="679" y="1548"/>
                    <a:pt x="762" y="1548"/>
                  </a:cubicBezTo>
                  <a:lnTo>
                    <a:pt x="1988" y="1548"/>
                  </a:lnTo>
                  <a:cubicBezTo>
                    <a:pt x="2072" y="1548"/>
                    <a:pt x="2143" y="1477"/>
                    <a:pt x="2143" y="1382"/>
                  </a:cubicBezTo>
                  <a:cubicBezTo>
                    <a:pt x="2167" y="608"/>
                    <a:pt x="1536" y="1"/>
                    <a:pt x="77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28;p81"/>
            <p:cNvSpPr/>
            <p:nvPr/>
          </p:nvSpPr>
          <p:spPr>
            <a:xfrm>
              <a:off x="2705794" y="2611321"/>
              <a:ext cx="68620" cy="49301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94" y="1"/>
                  </a:moveTo>
                  <a:cubicBezTo>
                    <a:pt x="632" y="1"/>
                    <a:pt x="1" y="620"/>
                    <a:pt x="1" y="1382"/>
                  </a:cubicBezTo>
                  <a:cubicBezTo>
                    <a:pt x="1" y="1465"/>
                    <a:pt x="84" y="1548"/>
                    <a:pt x="167" y="1548"/>
                  </a:cubicBezTo>
                  <a:lnTo>
                    <a:pt x="1406" y="1548"/>
                  </a:lnTo>
                  <a:cubicBezTo>
                    <a:pt x="1489" y="1548"/>
                    <a:pt x="1572" y="1465"/>
                    <a:pt x="1572" y="1382"/>
                  </a:cubicBezTo>
                  <a:cubicBezTo>
                    <a:pt x="1572" y="1287"/>
                    <a:pt x="1501" y="1215"/>
                    <a:pt x="1418" y="1215"/>
                  </a:cubicBezTo>
                  <a:lnTo>
                    <a:pt x="382" y="1215"/>
                  </a:lnTo>
                  <a:cubicBezTo>
                    <a:pt x="453" y="727"/>
                    <a:pt x="882" y="334"/>
                    <a:pt x="1406" y="334"/>
                  </a:cubicBezTo>
                  <a:cubicBezTo>
                    <a:pt x="1584" y="334"/>
                    <a:pt x="1751" y="382"/>
                    <a:pt x="1894" y="453"/>
                  </a:cubicBezTo>
                  <a:cubicBezTo>
                    <a:pt x="1918" y="469"/>
                    <a:pt x="1945" y="477"/>
                    <a:pt x="1974" y="477"/>
                  </a:cubicBezTo>
                  <a:cubicBezTo>
                    <a:pt x="2030" y="477"/>
                    <a:pt x="2088" y="445"/>
                    <a:pt x="2120" y="382"/>
                  </a:cubicBezTo>
                  <a:cubicBezTo>
                    <a:pt x="2156" y="310"/>
                    <a:pt x="2132" y="203"/>
                    <a:pt x="2049" y="155"/>
                  </a:cubicBezTo>
                  <a:cubicBezTo>
                    <a:pt x="1846" y="60"/>
                    <a:pt x="1632" y="1"/>
                    <a:pt x="139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529;p81"/>
            <p:cNvSpPr/>
            <p:nvPr/>
          </p:nvSpPr>
          <p:spPr>
            <a:xfrm>
              <a:off x="2724000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19" y="334"/>
                    <a:pt x="1334" y="548"/>
                    <a:pt x="1334" y="834"/>
                  </a:cubicBezTo>
                  <a:cubicBezTo>
                    <a:pt x="1334" y="1120"/>
                    <a:pt x="1119" y="1334"/>
                    <a:pt x="834" y="1334"/>
                  </a:cubicBezTo>
                  <a:cubicBezTo>
                    <a:pt x="548" y="1334"/>
                    <a:pt x="322" y="1120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98"/>
                    <a:pt x="369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530;p81"/>
            <p:cNvSpPr/>
            <p:nvPr/>
          </p:nvSpPr>
          <p:spPr>
            <a:xfrm>
              <a:off x="2788800" y="2534394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34"/>
                  </a:moveTo>
                  <a:cubicBezTo>
                    <a:pt x="1489" y="334"/>
                    <a:pt x="1822" y="656"/>
                    <a:pt x="1822" y="1072"/>
                  </a:cubicBezTo>
                  <a:cubicBezTo>
                    <a:pt x="1822" y="1489"/>
                    <a:pt x="1489" y="1822"/>
                    <a:pt x="1072" y="1822"/>
                  </a:cubicBezTo>
                  <a:cubicBezTo>
                    <a:pt x="655" y="1822"/>
                    <a:pt x="334" y="1489"/>
                    <a:pt x="334" y="1072"/>
                  </a:cubicBezTo>
                  <a:cubicBezTo>
                    <a:pt x="334" y="656"/>
                    <a:pt x="667" y="334"/>
                    <a:pt x="1072" y="334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531;p81"/>
            <p:cNvSpPr/>
            <p:nvPr/>
          </p:nvSpPr>
          <p:spPr>
            <a:xfrm>
              <a:off x="2764930" y="2613613"/>
              <a:ext cx="115979" cy="62923"/>
            </a:xfrm>
            <a:custGeom>
              <a:avLst/>
              <a:gdLst/>
              <a:ahLst/>
              <a:cxnLst/>
              <a:rect l="l" t="t" r="r" b="b"/>
              <a:pathLst>
                <a:path w="3644" h="1977" extrusionOk="0">
                  <a:moveTo>
                    <a:pt x="1822" y="345"/>
                  </a:moveTo>
                  <a:cubicBezTo>
                    <a:pt x="2584" y="345"/>
                    <a:pt x="3203" y="917"/>
                    <a:pt x="3298" y="1655"/>
                  </a:cubicBezTo>
                  <a:lnTo>
                    <a:pt x="345" y="1655"/>
                  </a:lnTo>
                  <a:cubicBezTo>
                    <a:pt x="441" y="905"/>
                    <a:pt x="1060" y="345"/>
                    <a:pt x="1822" y="345"/>
                  </a:cubicBezTo>
                  <a:close/>
                  <a:moveTo>
                    <a:pt x="1822" y="0"/>
                  </a:moveTo>
                  <a:cubicBezTo>
                    <a:pt x="822" y="0"/>
                    <a:pt x="0" y="822"/>
                    <a:pt x="0" y="1810"/>
                  </a:cubicBezTo>
                  <a:cubicBezTo>
                    <a:pt x="0" y="1905"/>
                    <a:pt x="84" y="1977"/>
                    <a:pt x="167" y="1977"/>
                  </a:cubicBezTo>
                  <a:lnTo>
                    <a:pt x="3477" y="1977"/>
                  </a:lnTo>
                  <a:cubicBezTo>
                    <a:pt x="3560" y="1977"/>
                    <a:pt x="3643" y="1905"/>
                    <a:pt x="3643" y="1810"/>
                  </a:cubicBezTo>
                  <a:cubicBezTo>
                    <a:pt x="3643" y="798"/>
                    <a:pt x="2822" y="0"/>
                    <a:pt x="182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532;p81"/>
            <p:cNvSpPr/>
            <p:nvPr/>
          </p:nvSpPr>
          <p:spPr>
            <a:xfrm>
              <a:off x="2656907" y="2439293"/>
              <a:ext cx="332757" cy="332343"/>
            </a:xfrm>
            <a:custGeom>
              <a:avLst/>
              <a:gdLst/>
              <a:ahLst/>
              <a:cxnLst/>
              <a:rect l="l" t="t" r="r" b="b"/>
              <a:pathLst>
                <a:path w="10455" h="10442" extrusionOk="0">
                  <a:moveTo>
                    <a:pt x="5383" y="893"/>
                  </a:moveTo>
                  <a:cubicBezTo>
                    <a:pt x="7645" y="977"/>
                    <a:pt x="9454" y="2798"/>
                    <a:pt x="9550" y="5060"/>
                  </a:cubicBezTo>
                  <a:lnTo>
                    <a:pt x="9145" y="5060"/>
                  </a:lnTo>
                  <a:cubicBezTo>
                    <a:pt x="9050" y="5060"/>
                    <a:pt x="8978" y="5132"/>
                    <a:pt x="8978" y="5227"/>
                  </a:cubicBezTo>
                  <a:cubicBezTo>
                    <a:pt x="8978" y="5310"/>
                    <a:pt x="9050" y="5382"/>
                    <a:pt x="9145" y="5382"/>
                  </a:cubicBezTo>
                  <a:lnTo>
                    <a:pt x="9550" y="5382"/>
                  </a:lnTo>
                  <a:cubicBezTo>
                    <a:pt x="9454" y="7644"/>
                    <a:pt x="7645" y="9466"/>
                    <a:pt x="5383" y="9549"/>
                  </a:cubicBezTo>
                  <a:lnTo>
                    <a:pt x="5383" y="9156"/>
                  </a:lnTo>
                  <a:cubicBezTo>
                    <a:pt x="5383" y="9061"/>
                    <a:pt x="5311" y="8989"/>
                    <a:pt x="5216" y="8989"/>
                  </a:cubicBezTo>
                  <a:cubicBezTo>
                    <a:pt x="5121" y="8989"/>
                    <a:pt x="5049" y="9061"/>
                    <a:pt x="5049" y="9156"/>
                  </a:cubicBezTo>
                  <a:lnTo>
                    <a:pt x="5049" y="9549"/>
                  </a:lnTo>
                  <a:cubicBezTo>
                    <a:pt x="2787" y="9466"/>
                    <a:pt x="977" y="7644"/>
                    <a:pt x="882" y="5382"/>
                  </a:cubicBezTo>
                  <a:lnTo>
                    <a:pt x="1287" y="5382"/>
                  </a:lnTo>
                  <a:cubicBezTo>
                    <a:pt x="1382" y="5382"/>
                    <a:pt x="1453" y="5310"/>
                    <a:pt x="1453" y="5227"/>
                  </a:cubicBezTo>
                  <a:cubicBezTo>
                    <a:pt x="1453" y="5132"/>
                    <a:pt x="1382" y="5060"/>
                    <a:pt x="1287" y="5060"/>
                  </a:cubicBezTo>
                  <a:lnTo>
                    <a:pt x="882" y="5060"/>
                  </a:lnTo>
                  <a:cubicBezTo>
                    <a:pt x="977" y="2798"/>
                    <a:pt x="2787" y="977"/>
                    <a:pt x="5049" y="893"/>
                  </a:cubicBezTo>
                  <a:lnTo>
                    <a:pt x="5049" y="1286"/>
                  </a:lnTo>
                  <a:cubicBezTo>
                    <a:pt x="5049" y="1381"/>
                    <a:pt x="5121" y="1453"/>
                    <a:pt x="5216" y="1453"/>
                  </a:cubicBezTo>
                  <a:cubicBezTo>
                    <a:pt x="5311" y="1453"/>
                    <a:pt x="5383" y="1381"/>
                    <a:pt x="5383" y="1286"/>
                  </a:cubicBezTo>
                  <a:lnTo>
                    <a:pt x="5383" y="893"/>
                  </a:lnTo>
                  <a:close/>
                  <a:moveTo>
                    <a:pt x="5228" y="0"/>
                  </a:moveTo>
                  <a:cubicBezTo>
                    <a:pt x="5144" y="0"/>
                    <a:pt x="5061" y="72"/>
                    <a:pt x="5061" y="167"/>
                  </a:cubicBezTo>
                  <a:lnTo>
                    <a:pt x="5061" y="560"/>
                  </a:lnTo>
                  <a:cubicBezTo>
                    <a:pt x="2620" y="655"/>
                    <a:pt x="656" y="2620"/>
                    <a:pt x="572" y="5060"/>
                  </a:cubicBezTo>
                  <a:lnTo>
                    <a:pt x="168" y="5060"/>
                  </a:lnTo>
                  <a:cubicBezTo>
                    <a:pt x="84" y="5060"/>
                    <a:pt x="1" y="5132"/>
                    <a:pt x="1" y="5227"/>
                  </a:cubicBezTo>
                  <a:cubicBezTo>
                    <a:pt x="1" y="5310"/>
                    <a:pt x="84" y="5382"/>
                    <a:pt x="168" y="5382"/>
                  </a:cubicBezTo>
                  <a:lnTo>
                    <a:pt x="572" y="5382"/>
                  </a:lnTo>
                  <a:cubicBezTo>
                    <a:pt x="656" y="7823"/>
                    <a:pt x="2620" y="9787"/>
                    <a:pt x="5061" y="9882"/>
                  </a:cubicBezTo>
                  <a:lnTo>
                    <a:pt x="5061" y="10287"/>
                  </a:lnTo>
                  <a:cubicBezTo>
                    <a:pt x="5061" y="10371"/>
                    <a:pt x="5144" y="10442"/>
                    <a:pt x="5228" y="10442"/>
                  </a:cubicBezTo>
                  <a:cubicBezTo>
                    <a:pt x="5323" y="10442"/>
                    <a:pt x="5394" y="10371"/>
                    <a:pt x="5394" y="10287"/>
                  </a:cubicBezTo>
                  <a:lnTo>
                    <a:pt x="5394" y="9882"/>
                  </a:lnTo>
                  <a:cubicBezTo>
                    <a:pt x="7835" y="9787"/>
                    <a:pt x="9800" y="7823"/>
                    <a:pt x="9883" y="5382"/>
                  </a:cubicBezTo>
                  <a:lnTo>
                    <a:pt x="10288" y="5382"/>
                  </a:lnTo>
                  <a:cubicBezTo>
                    <a:pt x="10383" y="5382"/>
                    <a:pt x="10455" y="5310"/>
                    <a:pt x="10455" y="5227"/>
                  </a:cubicBezTo>
                  <a:cubicBezTo>
                    <a:pt x="10455" y="5132"/>
                    <a:pt x="10383" y="5060"/>
                    <a:pt x="10288" y="5060"/>
                  </a:cubicBezTo>
                  <a:lnTo>
                    <a:pt x="9883" y="5060"/>
                  </a:lnTo>
                  <a:cubicBezTo>
                    <a:pt x="9800" y="2620"/>
                    <a:pt x="7835" y="655"/>
                    <a:pt x="5394" y="560"/>
                  </a:cubicBezTo>
                  <a:lnTo>
                    <a:pt x="5394" y="167"/>
                  </a:lnTo>
                  <a:cubicBezTo>
                    <a:pt x="5394" y="72"/>
                    <a:pt x="5323" y="0"/>
                    <a:pt x="522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36;p75"/>
          <p:cNvSpPr/>
          <p:nvPr/>
        </p:nvSpPr>
        <p:spPr>
          <a:xfrm>
            <a:off x="3356319" y="2192827"/>
            <a:ext cx="539462" cy="559596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12296;p82"/>
          <p:cNvGrpSpPr/>
          <p:nvPr/>
        </p:nvGrpSpPr>
        <p:grpSpPr>
          <a:xfrm>
            <a:off x="1419284" y="2173959"/>
            <a:ext cx="623910" cy="597332"/>
            <a:chOff x="3527780" y="2885263"/>
            <a:chExt cx="347435" cy="345534"/>
          </a:xfrm>
          <a:solidFill>
            <a:schemeClr val="tx1"/>
          </a:solidFill>
        </p:grpSpPr>
        <p:sp>
          <p:nvSpPr>
            <p:cNvPr id="58" name="Google Shape;12297;p82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298;p82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299;p82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00;p82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01;p82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02;p82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303;p82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304;p82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305;p82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306;p82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07;p82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308;p82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309;p82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310;p82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311;p82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312;p82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313;p82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314;p82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315;p82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316;p82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317;p82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318;p82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319;p82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3177;p83"/>
          <p:cNvGrpSpPr/>
          <p:nvPr/>
        </p:nvGrpSpPr>
        <p:grpSpPr>
          <a:xfrm>
            <a:off x="7149728" y="2157625"/>
            <a:ext cx="535667" cy="630000"/>
            <a:chOff x="862283" y="4274771"/>
            <a:chExt cx="341204" cy="359301"/>
          </a:xfrm>
          <a:solidFill>
            <a:schemeClr val="tx1"/>
          </a:solidFill>
        </p:grpSpPr>
        <p:sp>
          <p:nvSpPr>
            <p:cNvPr id="82" name="Google Shape;13178;p83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179;p83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180;p83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29" y="908870"/>
            <a:ext cx="2535068" cy="16446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67" y="2947132"/>
            <a:ext cx="1993836" cy="1841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8" y="907823"/>
            <a:ext cx="2448818" cy="1645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62" y="2941278"/>
            <a:ext cx="2466975" cy="184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2003;p58"/>
          <p:cNvSpPr txBox="1">
            <a:spLocks/>
          </p:cNvSpPr>
          <p:nvPr/>
        </p:nvSpPr>
        <p:spPr>
          <a:xfrm>
            <a:off x="688521" y="338971"/>
            <a:ext cx="5414406" cy="52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 dirty="0">
                <a:solidFill>
                  <a:schemeClr val="tx2"/>
                </a:solidFill>
              </a:rPr>
              <a:t>Hardware Component – Images</a:t>
            </a:r>
          </a:p>
        </p:txBody>
      </p:sp>
      <p:cxnSp>
        <p:nvCxnSpPr>
          <p:cNvPr id="11" name="Google Shape;2016;p58"/>
          <p:cNvCxnSpPr>
            <a:cxnSpLocks/>
          </p:cNvCxnSpPr>
          <p:nvPr/>
        </p:nvCxnSpPr>
        <p:spPr>
          <a:xfrm>
            <a:off x="776221" y="307968"/>
            <a:ext cx="5137776" cy="310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9399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Component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782797" y="1141134"/>
            <a:ext cx="3499751" cy="3101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dirty="0"/>
              <a:t>The Mobile Application:</a:t>
            </a:r>
            <a:endParaRPr dirty="0"/>
          </a:p>
          <a:p>
            <a:pPr lvl="1"/>
            <a:r>
              <a:rPr lang="en-US" dirty="0" err="1"/>
              <a:t>Kotlin</a:t>
            </a:r>
            <a:endParaRPr lang="en-US" dirty="0"/>
          </a:p>
          <a:p>
            <a:pPr lvl="1"/>
            <a:r>
              <a:rPr lang="en-US" dirty="0"/>
              <a:t>Jetpack Compose</a:t>
            </a:r>
            <a:endParaRPr dirty="0"/>
          </a:p>
          <a:p>
            <a:pPr lvl="1">
              <a:spcAft>
                <a:spcPts val="1000"/>
              </a:spcAft>
            </a:pPr>
            <a:r>
              <a:rPr lang="en" dirty="0"/>
              <a:t>Ktor</a:t>
            </a:r>
          </a:p>
          <a:p>
            <a:pPr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" dirty="0"/>
              <a:t>The Server: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Spring boot</a:t>
            </a:r>
          </a:p>
          <a:p>
            <a:pPr lvl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/>
              <a:t>Programming the Raspberry Pi:</a:t>
            </a:r>
          </a:p>
          <a:p>
            <a:pPr lvl="1">
              <a:spcAft>
                <a:spcPts val="1000"/>
              </a:spcAft>
            </a:pPr>
            <a:r>
              <a:rPr lang="en-US" dirty="0" err="1"/>
              <a:t>MicroPython</a:t>
            </a:r>
            <a:endParaRPr lang="en-US" dirty="0"/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dirty="0"/>
          </a:p>
        </p:txBody>
      </p:sp>
      <p:cxnSp>
        <p:nvCxnSpPr>
          <p:cNvPr id="1998" name="Google Shape;1998;p57"/>
          <p:cNvCxnSpPr>
            <a:cxnSpLocks/>
          </p:cNvCxnSpPr>
          <p:nvPr/>
        </p:nvCxnSpPr>
        <p:spPr>
          <a:xfrm>
            <a:off x="1026200" y="414022"/>
            <a:ext cx="34488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08" y="2762199"/>
            <a:ext cx="1321439" cy="1321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05" y="3036862"/>
            <a:ext cx="771790" cy="772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85" y="1712559"/>
            <a:ext cx="1527009" cy="1018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04" y="1816718"/>
            <a:ext cx="797523" cy="797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83" y="766231"/>
            <a:ext cx="1146877" cy="1240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24" y="3685102"/>
            <a:ext cx="2187597" cy="1458398"/>
          </a:xfrm>
          <a:prstGeom prst="rect">
            <a:avLst/>
          </a:prstGeom>
        </p:spPr>
      </p:pic>
      <p:grpSp>
        <p:nvGrpSpPr>
          <p:cNvPr id="14" name="Google Shape;9687;p77"/>
          <p:cNvGrpSpPr/>
          <p:nvPr/>
        </p:nvGrpSpPr>
        <p:grpSpPr>
          <a:xfrm>
            <a:off x="6435047" y="2508861"/>
            <a:ext cx="710153" cy="710153"/>
            <a:chOff x="5007123" y="2079403"/>
            <a:chExt cx="687600" cy="687600"/>
          </a:xfrm>
        </p:grpSpPr>
        <p:sp>
          <p:nvSpPr>
            <p:cNvPr id="15" name="Google Shape;9688;p77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89;p77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90;p77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91;p77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403;p73"/>
          <p:cNvGrpSpPr/>
          <p:nvPr/>
        </p:nvGrpSpPr>
        <p:grpSpPr>
          <a:xfrm rot="1719535">
            <a:off x="6075348" y="2365140"/>
            <a:ext cx="250161" cy="89197"/>
            <a:chOff x="4662475" y="1976500"/>
            <a:chExt cx="68725" cy="36625"/>
          </a:xfrm>
        </p:grpSpPr>
        <p:sp>
          <p:nvSpPr>
            <p:cNvPr id="20" name="Google Shape;2404;p73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05;p73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06;p73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403;p73"/>
          <p:cNvGrpSpPr/>
          <p:nvPr/>
        </p:nvGrpSpPr>
        <p:grpSpPr>
          <a:xfrm rot="20114549">
            <a:off x="6091602" y="3152054"/>
            <a:ext cx="250161" cy="89197"/>
            <a:chOff x="4662475" y="1976500"/>
            <a:chExt cx="68725" cy="36625"/>
          </a:xfrm>
        </p:grpSpPr>
        <p:sp>
          <p:nvSpPr>
            <p:cNvPr id="24" name="Google Shape;2404;p73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05;p73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06;p73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403;p73"/>
          <p:cNvGrpSpPr/>
          <p:nvPr/>
        </p:nvGrpSpPr>
        <p:grpSpPr>
          <a:xfrm rot="5400000">
            <a:off x="6665040" y="2021498"/>
            <a:ext cx="250161" cy="89197"/>
            <a:chOff x="4662475" y="1976500"/>
            <a:chExt cx="68725" cy="36625"/>
          </a:xfrm>
        </p:grpSpPr>
        <p:sp>
          <p:nvSpPr>
            <p:cNvPr id="28" name="Google Shape;2404;p73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05;p73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06;p73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403;p73"/>
          <p:cNvGrpSpPr/>
          <p:nvPr/>
        </p:nvGrpSpPr>
        <p:grpSpPr>
          <a:xfrm rot="16200000">
            <a:off x="6665039" y="3621242"/>
            <a:ext cx="250161" cy="89197"/>
            <a:chOff x="4662475" y="1976500"/>
            <a:chExt cx="68725" cy="36625"/>
          </a:xfrm>
        </p:grpSpPr>
        <p:sp>
          <p:nvSpPr>
            <p:cNvPr id="32" name="Google Shape;2404;p73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05;p73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06;p73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403;p73"/>
          <p:cNvGrpSpPr/>
          <p:nvPr/>
        </p:nvGrpSpPr>
        <p:grpSpPr>
          <a:xfrm rot="12230719">
            <a:off x="7217294" y="3174415"/>
            <a:ext cx="250161" cy="89197"/>
            <a:chOff x="4662475" y="1976500"/>
            <a:chExt cx="68725" cy="36625"/>
          </a:xfrm>
        </p:grpSpPr>
        <p:sp>
          <p:nvSpPr>
            <p:cNvPr id="36" name="Google Shape;2404;p73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05;p73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06;p73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403;p73"/>
          <p:cNvGrpSpPr/>
          <p:nvPr/>
        </p:nvGrpSpPr>
        <p:grpSpPr>
          <a:xfrm rot="8855392">
            <a:off x="7211387" y="2389948"/>
            <a:ext cx="250161" cy="89197"/>
            <a:chOff x="4662475" y="1976500"/>
            <a:chExt cx="68725" cy="36625"/>
          </a:xfrm>
        </p:grpSpPr>
        <p:sp>
          <p:nvSpPr>
            <p:cNvPr id="40" name="Google Shape;2404;p73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05;p73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06;p73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Communication Protocols</a:t>
            </a:r>
            <a:endParaRPr dirty="0"/>
          </a:p>
        </p:txBody>
      </p:sp>
      <p:cxnSp>
        <p:nvCxnSpPr>
          <p:cNvPr id="234" name="Google Shape;234;p46"/>
          <p:cNvCxnSpPr>
            <a:cxnSpLocks/>
          </p:cNvCxnSpPr>
          <p:nvPr/>
        </p:nvCxnSpPr>
        <p:spPr>
          <a:xfrm>
            <a:off x="1026200" y="414022"/>
            <a:ext cx="41983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MQTT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478015" y="3452875"/>
            <a:ext cx="2187963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Raspberry Pi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SSE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ESP32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WEBSOCKETS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obile app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47018" y="1797802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4225622" y="175524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0433;p79"/>
          <p:cNvGrpSpPr/>
          <p:nvPr/>
        </p:nvGrpSpPr>
        <p:grpSpPr>
          <a:xfrm>
            <a:off x="1985527" y="1960305"/>
            <a:ext cx="207582" cy="359594"/>
            <a:chOff x="2656082" y="2287427"/>
            <a:chExt cx="207582" cy="359594"/>
          </a:xfrm>
          <a:solidFill>
            <a:schemeClr val="tx1"/>
          </a:solidFill>
        </p:grpSpPr>
        <p:sp>
          <p:nvSpPr>
            <p:cNvPr id="25" name="Google Shape;10434;p79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435;p79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36;p79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437;p79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3923;p85"/>
          <p:cNvGrpSpPr/>
          <p:nvPr/>
        </p:nvGrpSpPr>
        <p:grpSpPr>
          <a:xfrm>
            <a:off x="4389594" y="1916505"/>
            <a:ext cx="356655" cy="335425"/>
            <a:chOff x="849016" y="2903255"/>
            <a:chExt cx="356655" cy="335425"/>
          </a:xfrm>
          <a:solidFill>
            <a:schemeClr val="tx1"/>
          </a:solidFill>
        </p:grpSpPr>
        <p:sp>
          <p:nvSpPr>
            <p:cNvPr id="32" name="Google Shape;13924;p85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925;p85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926;p85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27;p85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28;p85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9;p85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0;p85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31;p85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32;p85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933;p85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934;p85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46;p46"/>
          <p:cNvSpPr/>
          <p:nvPr/>
        </p:nvSpPr>
        <p:spPr>
          <a:xfrm>
            <a:off x="6683864" y="175524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12296;p82"/>
          <p:cNvGrpSpPr/>
          <p:nvPr/>
        </p:nvGrpSpPr>
        <p:grpSpPr>
          <a:xfrm>
            <a:off x="6852446" y="1924773"/>
            <a:ext cx="347435" cy="345534"/>
            <a:chOff x="3527780" y="2885263"/>
            <a:chExt cx="347435" cy="345534"/>
          </a:xfrm>
          <a:solidFill>
            <a:schemeClr val="tx1"/>
          </a:solidFill>
        </p:grpSpPr>
        <p:sp>
          <p:nvSpPr>
            <p:cNvPr id="45" name="Google Shape;12297;p82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98;p82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99;p82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00;p82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301;p82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02;p82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03;p82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04;p82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05;p82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06;p82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07;p82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08;p82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09;p82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10;p82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11;p82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312;p82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13;p82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14;p82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15;p82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316;p82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317;p82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318;p82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319;p82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335;p51"/>
          <p:cNvSpPr/>
          <p:nvPr/>
        </p:nvSpPr>
        <p:spPr>
          <a:xfrm rot="16200000">
            <a:off x="2754783" y="1999926"/>
            <a:ext cx="168548" cy="168582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335;p51"/>
          <p:cNvSpPr/>
          <p:nvPr/>
        </p:nvSpPr>
        <p:spPr>
          <a:xfrm rot="16200000">
            <a:off x="3241222" y="1996036"/>
            <a:ext cx="168548" cy="168582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335;p51"/>
          <p:cNvSpPr/>
          <p:nvPr/>
        </p:nvSpPr>
        <p:spPr>
          <a:xfrm rot="16200000">
            <a:off x="3735959" y="1996035"/>
            <a:ext cx="168548" cy="168582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335;p51"/>
          <p:cNvSpPr/>
          <p:nvPr/>
        </p:nvSpPr>
        <p:spPr>
          <a:xfrm rot="16200000">
            <a:off x="5224564" y="1999925"/>
            <a:ext cx="168548" cy="168582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335;p51"/>
          <p:cNvSpPr/>
          <p:nvPr/>
        </p:nvSpPr>
        <p:spPr>
          <a:xfrm rot="16200000">
            <a:off x="5711003" y="1996035"/>
            <a:ext cx="168548" cy="168582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335;p51"/>
          <p:cNvSpPr/>
          <p:nvPr/>
        </p:nvSpPr>
        <p:spPr>
          <a:xfrm rot="16200000">
            <a:off x="6193910" y="1996035"/>
            <a:ext cx="168548" cy="168582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2403;p73"/>
          <p:cNvGrpSpPr/>
          <p:nvPr/>
        </p:nvGrpSpPr>
        <p:grpSpPr>
          <a:xfrm rot="5400000">
            <a:off x="1918505" y="3903866"/>
            <a:ext cx="326884" cy="180502"/>
            <a:chOff x="4662475" y="1976500"/>
            <a:chExt cx="68725" cy="36625"/>
          </a:xfrm>
        </p:grpSpPr>
        <p:sp>
          <p:nvSpPr>
            <p:cNvPr id="75" name="Google Shape;2404;p73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" name="Google Shape;2405;p73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7" name="Google Shape;2406;p73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oogle Shape;2403;p73"/>
          <p:cNvGrpSpPr/>
          <p:nvPr/>
        </p:nvGrpSpPr>
        <p:grpSpPr>
          <a:xfrm rot="5400000">
            <a:off x="4398838" y="3901160"/>
            <a:ext cx="326884" cy="180502"/>
            <a:chOff x="4662475" y="1976500"/>
            <a:chExt cx="68725" cy="36625"/>
          </a:xfrm>
        </p:grpSpPr>
        <p:sp>
          <p:nvSpPr>
            <p:cNvPr id="79" name="Google Shape;2404;p73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05;p73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06;p73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2403;p73"/>
          <p:cNvGrpSpPr/>
          <p:nvPr/>
        </p:nvGrpSpPr>
        <p:grpSpPr>
          <a:xfrm rot="5400000">
            <a:off x="6879171" y="3898454"/>
            <a:ext cx="326884" cy="180502"/>
            <a:chOff x="4662475" y="1976500"/>
            <a:chExt cx="68725" cy="36625"/>
          </a:xfrm>
        </p:grpSpPr>
        <p:sp>
          <p:nvSpPr>
            <p:cNvPr id="83" name="Google Shape;2404;p73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05;p73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06;p73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Office PowerPoint</Application>
  <PresentationFormat>On-screen Show (16:9)</PresentationFormat>
  <Paragraphs>71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Montserrat ExtraLight</vt:lpstr>
      <vt:lpstr>Wingdings</vt:lpstr>
      <vt:lpstr>Montserrat ExtraBold</vt:lpstr>
      <vt:lpstr>Arial</vt:lpstr>
      <vt:lpstr>Montserrat</vt:lpstr>
      <vt:lpstr>Futuristic Background by Slidesgo</vt:lpstr>
      <vt:lpstr>Automated Targeting Device</vt:lpstr>
      <vt:lpstr>01</vt:lpstr>
      <vt:lpstr>INTRODUCTION</vt:lpstr>
      <vt:lpstr>Airsoft does a great job at replicating MilSim situations, but I decided to take it a step even further.   The objective of the device is to defend an area without disclosing the user's location.</vt:lpstr>
      <vt:lpstr>02</vt:lpstr>
      <vt:lpstr>Hardware Component</vt:lpstr>
      <vt:lpstr>PowerPoint Presentation</vt:lpstr>
      <vt:lpstr>Software Component</vt:lpstr>
      <vt:lpstr>Communication Protocols</vt:lpstr>
      <vt:lpstr>DEVELOPEMENT</vt:lpstr>
      <vt:lpstr>Movement testing</vt:lpstr>
      <vt:lpstr>DEMO TIME</vt:lpstr>
      <vt:lpstr>PowerPoint Presentation</vt:lpstr>
      <vt:lpstr>PowerPoint Presentation</vt:lpstr>
      <vt:lpstr>CONCLUSION</vt:lpstr>
      <vt:lpstr>THANK YOU  FOR YOUR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Targeting Device</dc:title>
  <dc:creator>PETRU</dc:creator>
  <cp:lastModifiedBy>PETRU</cp:lastModifiedBy>
  <cp:revision>49</cp:revision>
  <dcterms:modified xsi:type="dcterms:W3CDTF">2024-07-02T19:25:41Z</dcterms:modified>
</cp:coreProperties>
</file>